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3" r:id="rId4"/>
    <p:sldId id="265" r:id="rId5"/>
    <p:sldId id="266" r:id="rId6"/>
    <p:sldId id="264" r:id="rId7"/>
    <p:sldId id="267" r:id="rId8"/>
    <p:sldId id="258" r:id="rId9"/>
    <p:sldId id="268" r:id="rId10"/>
    <p:sldId id="259" r:id="rId11"/>
    <p:sldId id="270" r:id="rId12"/>
    <p:sldId id="272" r:id="rId13"/>
    <p:sldId id="271" r:id="rId14"/>
    <p:sldId id="269" r:id="rId15"/>
    <p:sldId id="260" r:id="rId16"/>
    <p:sldId id="273" r:id="rId17"/>
    <p:sldId id="261" r:id="rId18"/>
    <p:sldId id="262" r:id="rId19"/>
    <p:sldId id="274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20/03/2016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20/03/2016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20/03/2016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20/03/2016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20/03/2016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20/03/2016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20/03/2016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20/03/2016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7584" y="764704"/>
            <a:ext cx="7772400" cy="1470025"/>
          </a:xfr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 algn="l"/>
            <a:r>
              <a:rPr lang="es-CO" dirty="0" smtClean="0">
                <a:latin typeface="Algerian" pitchFamily="82" charset="0"/>
              </a:rPr>
              <a:t>UN PUEBLO SIN BIBLIA</a:t>
            </a:r>
            <a:br>
              <a:rPr lang="es-CO" dirty="0" smtClean="0">
                <a:latin typeface="Algerian" pitchFamily="82" charset="0"/>
              </a:rPr>
            </a:br>
            <a:r>
              <a:rPr lang="es-CO" dirty="0" smtClean="0">
                <a:latin typeface="Algerian" pitchFamily="82" charset="0"/>
              </a:rPr>
              <a:t> SE DESCARRÍA</a:t>
            </a:r>
            <a:endParaRPr lang="es-CO" dirty="0">
              <a:latin typeface="Algerian" pitchFamily="82" charset="0"/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115616" y="5445224"/>
            <a:ext cx="6400800" cy="625624"/>
          </a:xfr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r>
              <a:rPr lang="es-CO" b="1" dirty="0" smtClean="0">
                <a:solidFill>
                  <a:srgbClr val="002060"/>
                </a:solidFill>
              </a:rPr>
              <a:t>Basado en Proverbios 29:18</a:t>
            </a:r>
            <a:r>
              <a:rPr lang="es-CO" dirty="0" smtClean="0">
                <a:solidFill>
                  <a:srgbClr val="002060"/>
                </a:solidFill>
              </a:rPr>
              <a:t>.</a:t>
            </a:r>
            <a:endParaRPr lang="es-CO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343744"/>
            <a:ext cx="3888432" cy="2808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007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O" b="1" dirty="0"/>
              <a:t>UN PUEBLO SIN BIBLIA</a:t>
            </a:r>
            <a:br>
              <a:rPr lang="es-CO" b="1" dirty="0"/>
            </a:br>
            <a:r>
              <a:rPr lang="es-CO" b="1" dirty="0"/>
              <a:t> SE DESCARRÍA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4000" b="1" dirty="0" smtClean="0"/>
              <a:t>Introducción.</a:t>
            </a:r>
          </a:p>
          <a:p>
            <a:pPr marL="800100" lvl="2" indent="0">
              <a:buNone/>
            </a:pPr>
            <a:endParaRPr lang="es-CO" sz="3200" dirty="0" smtClean="0"/>
          </a:p>
          <a:p>
            <a:pPr marL="800100" lvl="2" indent="0">
              <a:buNone/>
            </a:pPr>
            <a:r>
              <a:rPr lang="es-CO" sz="3200" dirty="0" smtClean="0"/>
              <a:t>La Biblia está llena de historias que nos demuestran que cuando una nación o una persona desconoce la autoridad de Dios, es tal la impiedad imperante que esto la conduce a su desaparición. </a:t>
            </a:r>
          </a:p>
        </p:txBody>
      </p:sp>
    </p:spTree>
    <p:extLst>
      <p:ext uri="{BB962C8B-B14F-4D97-AF65-F5344CB8AC3E}">
        <p14:creationId xmlns:p14="http://schemas.microsoft.com/office/powerpoint/2010/main" val="2347090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20680"/>
          </a:xfrm>
        </p:spPr>
        <p:txBody>
          <a:bodyPr>
            <a:normAutofit fontScale="92500" lnSpcReduction="20000"/>
          </a:bodyPr>
          <a:lstStyle/>
          <a:p>
            <a:r>
              <a:rPr lang="es-CO" sz="4000" b="1" dirty="0" smtClean="0"/>
              <a:t>Desde tiempos antiguos la Biblia nos muestra ejemplos que lo confirman.</a:t>
            </a:r>
          </a:p>
          <a:p>
            <a:endParaRPr lang="es-CO" sz="3400" b="1" dirty="0" smtClean="0">
              <a:solidFill>
                <a:srgbClr val="FF0000"/>
              </a:solidFill>
            </a:endParaRPr>
          </a:p>
          <a:p>
            <a:r>
              <a:rPr lang="es-CO" sz="3400" b="1" dirty="0" smtClean="0">
                <a:solidFill>
                  <a:srgbClr val="FF0000"/>
                </a:solidFill>
              </a:rPr>
              <a:t>Miremos </a:t>
            </a:r>
            <a:r>
              <a:rPr lang="es-CO" sz="3400" b="1" dirty="0">
                <a:solidFill>
                  <a:srgbClr val="FF0000"/>
                </a:solidFill>
              </a:rPr>
              <a:t>algunos ejemplos: </a:t>
            </a:r>
          </a:p>
          <a:p>
            <a:pPr lvl="1"/>
            <a:r>
              <a:rPr lang="es-CO" sz="4000" b="1" dirty="0"/>
              <a:t>1). </a:t>
            </a:r>
            <a:r>
              <a:rPr lang="es-CO" sz="3000" b="1" u="sng" dirty="0"/>
              <a:t>Caín y sus descendientes</a:t>
            </a:r>
            <a:r>
              <a:rPr lang="es-CO" dirty="0"/>
              <a:t>: Caín había sido instruido por sus padres en el hogar sobre la existencia de Dios, su vida en el Edén, su ley y como ellos </a:t>
            </a:r>
            <a:r>
              <a:rPr lang="es-CO" dirty="0" smtClean="0"/>
              <a:t>habían </a:t>
            </a:r>
            <a:r>
              <a:rPr lang="es-CO" dirty="0"/>
              <a:t>sido expulsados de allí por desobedecer la Ley de su Creador. Y que por su </a:t>
            </a:r>
            <a:r>
              <a:rPr lang="es-CO" dirty="0" smtClean="0"/>
              <a:t>gracia </a:t>
            </a:r>
            <a:r>
              <a:rPr lang="es-CO" dirty="0"/>
              <a:t>les había perdonado su </a:t>
            </a:r>
            <a:r>
              <a:rPr lang="es-CO" dirty="0" smtClean="0"/>
              <a:t>transgresión, </a:t>
            </a:r>
            <a:r>
              <a:rPr lang="es-CO" dirty="0"/>
              <a:t>sacrificando un cordero en su lugar. </a:t>
            </a:r>
          </a:p>
          <a:p>
            <a:pPr lvl="1"/>
            <a:r>
              <a:rPr lang="es-CO" dirty="0"/>
              <a:t>Caín, </a:t>
            </a:r>
            <a:r>
              <a:rPr lang="es-CO" dirty="0" smtClean="0"/>
              <a:t>sabiendo </a:t>
            </a:r>
            <a:r>
              <a:rPr lang="es-CO" dirty="0"/>
              <a:t>todo esto, en lugar de sentir gratitud por su Salvador, prefirió ignorar a Dios, no saber nada de Dios, no obedecer la Ley de Dios, y hacer lo que a él le </a:t>
            </a:r>
            <a:r>
              <a:rPr lang="es-CO" dirty="0" smtClean="0"/>
              <a:t>parecía </a:t>
            </a:r>
            <a:r>
              <a:rPr lang="es-CO" dirty="0"/>
              <a:t>correcto, hacer las cosas </a:t>
            </a:r>
            <a:r>
              <a:rPr lang="es-CO" dirty="0" smtClean="0"/>
              <a:t>como a él le parecía bien.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9693060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904656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2800" dirty="0" smtClean="0"/>
              <a:t>Para ello tenemos que recurrir al registro bíblico para saber como era su conducta: </a:t>
            </a:r>
            <a:r>
              <a:rPr lang="es-CO" sz="2800" b="1" u="sng" dirty="0" smtClean="0">
                <a:solidFill>
                  <a:srgbClr val="0070C0"/>
                </a:solidFill>
              </a:rPr>
              <a:t>Gén.4:3-8</a:t>
            </a:r>
            <a:r>
              <a:rPr lang="es-CO" sz="2800" dirty="0" smtClean="0"/>
              <a:t>.</a:t>
            </a:r>
          </a:p>
          <a:p>
            <a:pPr lvl="1"/>
            <a:endParaRPr lang="es-CO" sz="2400" dirty="0" smtClean="0">
              <a:latin typeface="Agency FB" pitchFamily="34" charset="0"/>
            </a:endParaRPr>
          </a:p>
          <a:p>
            <a:pPr lvl="1"/>
            <a:r>
              <a:rPr lang="es-CO" sz="2400" dirty="0" smtClean="0">
                <a:latin typeface="Agency FB" pitchFamily="34" charset="0"/>
              </a:rPr>
              <a:t>«Y </a:t>
            </a:r>
            <a:r>
              <a:rPr lang="es-CO" sz="2400" dirty="0">
                <a:latin typeface="Agency FB" pitchFamily="34" charset="0"/>
              </a:rPr>
              <a:t>aconteció andando el tiempo, que Caín trajo del fruto de la tierra una ofrenda a Jehová. </a:t>
            </a:r>
            <a:r>
              <a:rPr lang="es-CO" sz="2400" dirty="0" smtClean="0">
                <a:latin typeface="Agency FB" pitchFamily="34" charset="0"/>
              </a:rPr>
              <a:t>4 </a:t>
            </a:r>
            <a:r>
              <a:rPr lang="es-CO" sz="2400" dirty="0">
                <a:latin typeface="Agency FB" pitchFamily="34" charset="0"/>
              </a:rPr>
              <a:t>Y Abel trajo también de los primogénitos de sus ovejas, de lo más gordo de ellas. Y miró Jehová con agrado a Abel y a su ofrenda</a:t>
            </a:r>
            <a:r>
              <a:rPr lang="es-CO" sz="2400" dirty="0" smtClean="0">
                <a:latin typeface="Agency FB" pitchFamily="34" charset="0"/>
              </a:rPr>
              <a:t>; </a:t>
            </a:r>
            <a:r>
              <a:rPr lang="es-CO" sz="2400" dirty="0">
                <a:latin typeface="Agency FB" pitchFamily="34" charset="0"/>
              </a:rPr>
              <a:t>5 pero no miró con agrado a Caín y a la ofrenda suya. Y se ensañó Caín en gran manera, y decayó su semblante</a:t>
            </a:r>
            <a:r>
              <a:rPr lang="es-CO" sz="2400" dirty="0" smtClean="0">
                <a:latin typeface="Agency FB" pitchFamily="34" charset="0"/>
              </a:rPr>
              <a:t>. </a:t>
            </a:r>
            <a:r>
              <a:rPr lang="es-CO" sz="2400" dirty="0">
                <a:latin typeface="Agency FB" pitchFamily="34" charset="0"/>
              </a:rPr>
              <a:t>6 Entonces Jehová dijo a Caín: ¿Por qué te has ensañado, y por qué ha decaído tu semblante</a:t>
            </a:r>
            <a:r>
              <a:rPr lang="es-CO" sz="2400" dirty="0" smtClean="0">
                <a:latin typeface="Agency FB" pitchFamily="34" charset="0"/>
              </a:rPr>
              <a:t>? </a:t>
            </a:r>
            <a:r>
              <a:rPr lang="es-CO" sz="2400" dirty="0">
                <a:latin typeface="Agency FB" pitchFamily="34" charset="0"/>
              </a:rPr>
              <a:t>7 Si bien hicieres, ¿no serás enaltecido? y si no hicieres bien, el pecado está a la puerta; con todo esto, a ti será su deseo, y tú te enseñorearás de él</a:t>
            </a:r>
            <a:r>
              <a:rPr lang="es-CO" sz="2400" dirty="0" smtClean="0">
                <a:latin typeface="Agency FB" pitchFamily="34" charset="0"/>
              </a:rPr>
              <a:t>. </a:t>
            </a:r>
            <a:r>
              <a:rPr lang="es-CO" sz="2400" dirty="0">
                <a:latin typeface="Agency FB" pitchFamily="34" charset="0"/>
              </a:rPr>
              <a:t>8 Y dijo Caín a su hermano Abel: Salgamos al campo. Y aconteció que estando ellos en el campo, Caín se levantó contra su hermano Abel, y lo </a:t>
            </a:r>
            <a:r>
              <a:rPr lang="es-CO" sz="2400" dirty="0" smtClean="0">
                <a:latin typeface="Agency FB" pitchFamily="34" charset="0"/>
              </a:rPr>
              <a:t>mató»</a:t>
            </a:r>
            <a:r>
              <a:rPr lang="es-CO" sz="2400" dirty="0" smtClean="0"/>
              <a:t>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442675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r>
              <a:rPr lang="es-CO" b="1" dirty="0" smtClean="0"/>
              <a:t>La obediencia marca la diferencia</a:t>
            </a:r>
            <a:endParaRPr lang="es-CO" b="1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060848"/>
            <a:ext cx="3168352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060849"/>
            <a:ext cx="2808312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611560" y="5517232"/>
            <a:ext cx="7992888" cy="954107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pPr algn="ctr"/>
            <a:r>
              <a:rPr lang="es-CO" sz="2800" b="1" dirty="0" smtClean="0"/>
              <a:t>«Por </a:t>
            </a:r>
            <a:r>
              <a:rPr lang="es-CO" sz="2800" b="1" dirty="0"/>
              <a:t>cuanto </a:t>
            </a:r>
            <a:r>
              <a:rPr lang="es-CO" sz="2800" b="1" dirty="0" smtClean="0"/>
              <a:t>tú </a:t>
            </a:r>
            <a:r>
              <a:rPr lang="es-CO" sz="2800" b="1" dirty="0"/>
              <a:t>desechaste la palabra de Jehová, Él también te ha </a:t>
            </a:r>
            <a:r>
              <a:rPr lang="es-CO" sz="2800" b="1" dirty="0" smtClean="0"/>
              <a:t>desechado» </a:t>
            </a:r>
            <a:r>
              <a:rPr lang="es-CO" sz="2800" b="1" u="sng" dirty="0" smtClean="0">
                <a:solidFill>
                  <a:srgbClr val="0070C0"/>
                </a:solidFill>
              </a:rPr>
              <a:t>(1 Sam.15:23). </a:t>
            </a:r>
            <a:endParaRPr lang="es-CO" sz="2800" b="1" u="sng" dirty="0">
              <a:solidFill>
                <a:srgbClr val="0070C0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3779912" y="2204864"/>
            <a:ext cx="2016224" cy="28623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pPr algn="ctr"/>
            <a:r>
              <a:rPr lang="es-CO" b="1" dirty="0"/>
              <a:t>Caín rechazó dos veces la </a:t>
            </a:r>
            <a:r>
              <a:rPr lang="es-CO" b="1" dirty="0" smtClean="0"/>
              <a:t>orientación </a:t>
            </a:r>
            <a:r>
              <a:rPr lang="es-CO" b="1" dirty="0"/>
              <a:t>de Dios</a:t>
            </a:r>
            <a:r>
              <a:rPr lang="es-CO" b="1" dirty="0" smtClean="0"/>
              <a:t>:</a:t>
            </a:r>
          </a:p>
          <a:p>
            <a:pPr algn="ctr"/>
            <a:endParaRPr lang="es-CO" b="1" dirty="0" smtClean="0"/>
          </a:p>
          <a:p>
            <a:pPr algn="ctr"/>
            <a:r>
              <a:rPr lang="es-CO" b="1" dirty="0" smtClean="0"/>
              <a:t> </a:t>
            </a:r>
            <a:r>
              <a:rPr lang="es-CO" b="1" dirty="0"/>
              <a:t>(1) </a:t>
            </a:r>
            <a:r>
              <a:rPr lang="es-CO" b="1" dirty="0" smtClean="0"/>
              <a:t>A </a:t>
            </a:r>
            <a:r>
              <a:rPr lang="es-CO" b="1" dirty="0"/>
              <a:t>través de sus </a:t>
            </a:r>
            <a:r>
              <a:rPr lang="es-CO" b="1" dirty="0" smtClean="0"/>
              <a:t>padres en el hogar </a:t>
            </a:r>
            <a:r>
              <a:rPr lang="es-CO" b="1" dirty="0"/>
              <a:t>(2), La que le </a:t>
            </a:r>
            <a:r>
              <a:rPr lang="es-CO" b="1" dirty="0" smtClean="0"/>
              <a:t>envió </a:t>
            </a:r>
            <a:r>
              <a:rPr lang="es-CO" b="1" dirty="0"/>
              <a:t>a trabes de un ángel </a:t>
            </a:r>
            <a:r>
              <a:rPr lang="es-CO" b="1" u="sng" dirty="0" smtClean="0">
                <a:solidFill>
                  <a:srgbClr val="0070C0"/>
                </a:solidFill>
              </a:rPr>
              <a:t>Gen.4:6,7.</a:t>
            </a:r>
            <a:endParaRPr lang="es-CO" b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2664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5937523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s-CO" dirty="0"/>
              <a:t>Caín formo una familia que se reveló contra Dios, una familia de rebeldes y desobedientes a las cosas de Dios, cuyos «</a:t>
            </a:r>
            <a:r>
              <a:rPr lang="es-CO" dirty="0">
                <a:latin typeface="Agency FB" pitchFamily="34" charset="0"/>
              </a:rPr>
              <a:t>designios y pensamientos del corazón de ellos era de continuo sólo el mal</a:t>
            </a:r>
            <a:r>
              <a:rPr lang="es-CO" dirty="0"/>
              <a:t>» </a:t>
            </a:r>
            <a:r>
              <a:rPr lang="es-CO" b="1" u="sng" dirty="0">
                <a:solidFill>
                  <a:srgbClr val="0070C0"/>
                </a:solidFill>
              </a:rPr>
              <a:t>(Gén.6:5)</a:t>
            </a:r>
            <a:r>
              <a:rPr lang="es-CO" dirty="0"/>
              <a:t>. </a:t>
            </a:r>
            <a:endParaRPr lang="es-CO" dirty="0" smtClean="0"/>
          </a:p>
          <a:p>
            <a:pPr marL="0" indent="0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Era </a:t>
            </a:r>
            <a:r>
              <a:rPr lang="es-CO" dirty="0"/>
              <a:t>tal la situación que «</a:t>
            </a:r>
            <a:r>
              <a:rPr lang="es-CO" dirty="0">
                <a:latin typeface="Agency FB" pitchFamily="34" charset="0"/>
              </a:rPr>
              <a:t>a la vista de Dios, la tierra se había corrompido, y estaba llena de violencia</a:t>
            </a:r>
            <a:r>
              <a:rPr lang="es-CO" dirty="0" smtClean="0">
                <a:latin typeface="Agency FB" pitchFamily="34" charset="0"/>
              </a:rPr>
              <a:t>,…la </a:t>
            </a:r>
            <a:r>
              <a:rPr lang="es-CO" dirty="0">
                <a:latin typeface="Agency FB" pitchFamily="34" charset="0"/>
              </a:rPr>
              <a:t>gente toda había corrompido su camino sobre la tierra</a:t>
            </a:r>
            <a:r>
              <a:rPr lang="es-CO" dirty="0"/>
              <a:t>» </a:t>
            </a:r>
            <a:r>
              <a:rPr lang="es-CO" b="1" u="sng" dirty="0">
                <a:solidFill>
                  <a:srgbClr val="0070C0"/>
                </a:solidFill>
              </a:rPr>
              <a:t>(versos 11,12</a:t>
            </a:r>
            <a:r>
              <a:rPr lang="es-CO" b="1" u="sng" dirty="0" smtClean="0">
                <a:solidFill>
                  <a:srgbClr val="0070C0"/>
                </a:solidFill>
              </a:rPr>
              <a:t>)</a:t>
            </a:r>
            <a:r>
              <a:rPr lang="es-CO" dirty="0" smtClean="0"/>
              <a:t>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Como </a:t>
            </a:r>
            <a:r>
              <a:rPr lang="es-CO" dirty="0"/>
              <a:t>consecuencia de haber ignorado a Dios, haberlo rechazado, no querer saber nada de Dios y querer hacer solamente lo que a ellos les parecía correcto, finalmente toda esa descendencia fue destruida en el diluvio</a:t>
            </a:r>
            <a:r>
              <a:rPr lang="es-CO" dirty="0" smtClean="0"/>
              <a:t>. </a:t>
            </a:r>
            <a:endParaRPr lang="es-CO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97768029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58218"/>
          </a:xfr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r>
              <a:rPr lang="es-CO" sz="2800" b="1" dirty="0" smtClean="0"/>
              <a:t>Y a pesar de su maldad, Dios les expresó su amor, y quiso salvarlos, por ende les dio un plazo de 120 años de gracia, mientras Noé construía un medio de salvación, el arca</a:t>
            </a:r>
            <a:r>
              <a:rPr lang="es-CO" sz="2800" dirty="0" smtClean="0"/>
              <a:t>.</a:t>
            </a:r>
            <a:endParaRPr lang="es-CO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412282"/>
            <a:ext cx="4032448" cy="3930840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539552" y="2577209"/>
            <a:ext cx="1944216" cy="3600986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 wrap="square">
            <a:spAutoFit/>
          </a:bodyPr>
          <a:lstStyle/>
          <a:p>
            <a:pPr algn="ctr"/>
            <a:r>
              <a:rPr lang="es-CO" dirty="0"/>
              <a:t> </a:t>
            </a:r>
            <a:r>
              <a:rPr lang="es-CO" sz="2800" b="1" dirty="0" smtClean="0"/>
              <a:t>Pero </a:t>
            </a:r>
            <a:r>
              <a:rPr lang="es-CO" sz="2800" b="1" dirty="0"/>
              <a:t>también la </a:t>
            </a:r>
            <a:r>
              <a:rPr lang="es-CO" sz="2800" b="1" dirty="0" smtClean="0"/>
              <a:t>rechazaron, es decir, no querían saber nada de parte de Dios</a:t>
            </a:r>
            <a:r>
              <a:rPr lang="es-CO" sz="3200" b="1" dirty="0" smtClean="0"/>
              <a:t>.</a:t>
            </a:r>
            <a:endParaRPr lang="es-CO" sz="3200" b="1" dirty="0"/>
          </a:p>
        </p:txBody>
      </p:sp>
      <p:sp>
        <p:nvSpPr>
          <p:cNvPr id="4" name="3 Rectángulo"/>
          <p:cNvSpPr/>
          <p:nvPr/>
        </p:nvSpPr>
        <p:spPr>
          <a:xfrm>
            <a:off x="6876255" y="2669542"/>
            <a:ext cx="1797099" cy="3416320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pPr algn="ctr"/>
            <a:r>
              <a:rPr lang="es-CO" sz="2400" b="1" dirty="0"/>
              <a:t>De esta </a:t>
            </a:r>
            <a:r>
              <a:rPr lang="es-CO" sz="2400" b="1" dirty="0" smtClean="0"/>
              <a:t>forma, </a:t>
            </a:r>
            <a:r>
              <a:rPr lang="es-CO" sz="2400" b="1" dirty="0"/>
              <a:t>la </a:t>
            </a:r>
            <a:r>
              <a:rPr lang="es-CO" sz="2400" b="1" dirty="0" smtClean="0"/>
              <a:t>genealogía de Caín desapareció para siempre de la fas de la tierra.</a:t>
            </a:r>
            <a:endParaRPr lang="es-CO" sz="2400" b="1" dirty="0"/>
          </a:p>
        </p:txBody>
      </p:sp>
    </p:spTree>
    <p:extLst>
      <p:ext uri="{BB962C8B-B14F-4D97-AF65-F5344CB8AC3E}">
        <p14:creationId xmlns:p14="http://schemas.microsoft.com/office/powerpoint/2010/main" val="884955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sz="3900" b="1" dirty="0" smtClean="0"/>
              <a:t>2)</a:t>
            </a:r>
            <a:r>
              <a:rPr lang="es-CO" dirty="0" smtClean="0"/>
              <a:t>. </a:t>
            </a:r>
            <a:r>
              <a:rPr lang="es-CO" sz="3800" b="1" u="sng" dirty="0" smtClean="0"/>
              <a:t>Cam y sus descendientes</a:t>
            </a:r>
            <a:r>
              <a:rPr lang="es-CO" dirty="0" smtClean="0"/>
              <a:t>: </a:t>
            </a:r>
          </a:p>
          <a:p>
            <a:pPr marL="400050" lvl="1" indent="0">
              <a:buNone/>
            </a:pPr>
            <a:r>
              <a:rPr lang="es-CO" b="1" u="sng" dirty="0" smtClean="0">
                <a:solidFill>
                  <a:srgbClr val="0070C0"/>
                </a:solidFill>
              </a:rPr>
              <a:t>Gén.9: 20-22</a:t>
            </a:r>
            <a:r>
              <a:rPr lang="es-CO" dirty="0" smtClean="0"/>
              <a:t>. «</a:t>
            </a:r>
            <a:r>
              <a:rPr lang="es-CO" dirty="0" smtClean="0">
                <a:latin typeface="Agency FB" pitchFamily="34" charset="0"/>
              </a:rPr>
              <a:t>Después </a:t>
            </a:r>
            <a:r>
              <a:rPr lang="es-CO" dirty="0">
                <a:latin typeface="Agency FB" pitchFamily="34" charset="0"/>
              </a:rPr>
              <a:t>comenzó Noé a labrar la tierra, y plantó una viña</a:t>
            </a:r>
            <a:r>
              <a:rPr lang="es-CO" dirty="0" smtClean="0">
                <a:latin typeface="Agency FB" pitchFamily="34" charset="0"/>
              </a:rPr>
              <a:t>; </a:t>
            </a:r>
            <a:r>
              <a:rPr lang="es-CO" dirty="0">
                <a:latin typeface="Agency FB" pitchFamily="34" charset="0"/>
              </a:rPr>
              <a:t>21 y bebió del vino, y se embriagó, y estaba descubierto en medio de su tienda</a:t>
            </a:r>
            <a:r>
              <a:rPr lang="es-CO" dirty="0" smtClean="0">
                <a:latin typeface="Agency FB" pitchFamily="34" charset="0"/>
              </a:rPr>
              <a:t>. </a:t>
            </a:r>
            <a:r>
              <a:rPr lang="es-CO" dirty="0">
                <a:latin typeface="Agency FB" pitchFamily="34" charset="0"/>
              </a:rPr>
              <a:t>22 Y Cam, padre de Canaán, vio la desnudez de su padre, y lo dijo a sus dos hermanos que estaban </a:t>
            </a:r>
            <a:r>
              <a:rPr lang="es-CO" dirty="0" smtClean="0">
                <a:latin typeface="Agency FB" pitchFamily="34" charset="0"/>
              </a:rPr>
              <a:t>afuera</a:t>
            </a:r>
            <a:r>
              <a:rPr lang="es-CO" dirty="0" smtClean="0"/>
              <a:t>».</a:t>
            </a:r>
          </a:p>
          <a:p>
            <a:pPr marL="0" indent="0">
              <a:buNone/>
            </a:pPr>
            <a:r>
              <a:rPr lang="es-CO" dirty="0" smtClean="0"/>
              <a:t>Cam, aunque sabía que su deber era honrar a su padre (lea </a:t>
            </a:r>
            <a:r>
              <a:rPr lang="es-CO" b="1" u="sng" dirty="0" smtClean="0">
                <a:solidFill>
                  <a:srgbClr val="0070C0"/>
                </a:solidFill>
              </a:rPr>
              <a:t>Exo.20:12), </a:t>
            </a:r>
            <a:r>
              <a:rPr lang="es-CO" dirty="0" smtClean="0"/>
              <a:t>prefirió </a:t>
            </a:r>
            <a:r>
              <a:rPr lang="es-CO" dirty="0"/>
              <a:t>ignorar el mandato expreso de </a:t>
            </a:r>
            <a:r>
              <a:rPr lang="es-CO" dirty="0" smtClean="0"/>
              <a:t>Dios y más bien escogió deshonrar a su padre delante de sus hermanos. </a:t>
            </a:r>
          </a:p>
          <a:p>
            <a:pPr marL="0" indent="0">
              <a:buNone/>
            </a:pPr>
            <a:r>
              <a:rPr lang="es-CO" dirty="0" smtClean="0"/>
              <a:t>Este a semejanza de Caín, fue el progenitor de una raza de gente que se rebeló contra Dios, no le creyeron a Dios quien había dicho: «</a:t>
            </a:r>
            <a:r>
              <a:rPr lang="es-CO" dirty="0" smtClean="0">
                <a:latin typeface="Agency FB" pitchFamily="34" charset="0"/>
              </a:rPr>
              <a:t>No habrá más diluvio para destruir la tierra</a:t>
            </a:r>
            <a:r>
              <a:rPr lang="es-CO" dirty="0" smtClean="0"/>
              <a:t>» </a:t>
            </a:r>
            <a:r>
              <a:rPr lang="es-CO" b="1" u="sng" dirty="0" smtClean="0">
                <a:solidFill>
                  <a:srgbClr val="0070C0"/>
                </a:solidFill>
              </a:rPr>
              <a:t>(Gén.9:15). </a:t>
            </a:r>
          </a:p>
          <a:p>
            <a:pPr marL="0" indent="0">
              <a:buNone/>
            </a:pPr>
            <a:endParaRPr lang="es-CO" b="1" u="sng" dirty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es-CO" dirty="0" smtClean="0"/>
              <a:t>Comenzaron a edificar una ciudad que  se llamó Babel, Babilonia, cuya cúspide llegara hasta el cielo, para escapar de un posible diluvio</a:t>
            </a:r>
            <a:r>
              <a:rPr lang="es-CO" dirty="0"/>
              <a:t>.</a:t>
            </a:r>
            <a:r>
              <a:rPr lang="es-CO" dirty="0" smtClean="0"/>
              <a:t> </a:t>
            </a:r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425552475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dirty="0" smtClean="0"/>
              <a:t>¿Por que se manifestó esta tendencia a la rebeldía contra Dios?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850093"/>
            <a:ext cx="3250704" cy="4525963"/>
          </a:xfr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s-CO" sz="2000" dirty="0" smtClean="0"/>
              <a:t>«Generalmente, los niños heredan la disposición y las tendencias de sus padres, e imitan su ejemplo; de manera que los pecados de los padres son cometidos por los hijos de generación en generación. </a:t>
            </a:r>
          </a:p>
          <a:p>
            <a:pPr marL="0" indent="0" algn="ctr">
              <a:buNone/>
            </a:pPr>
            <a:r>
              <a:rPr lang="es-CO" sz="2000" dirty="0" smtClean="0"/>
              <a:t>Así la vileza y la irreverencia de Cam se reprodujeron en su posteridad y le acarrearon maldición durante muchas generaciones».</a:t>
            </a:r>
          </a:p>
          <a:p>
            <a:pPr marL="0" indent="0" algn="ctr">
              <a:buNone/>
            </a:pPr>
            <a:r>
              <a:rPr lang="es-CO" sz="2000" dirty="0" smtClean="0"/>
              <a:t>Ver </a:t>
            </a:r>
            <a:r>
              <a:rPr lang="es-CO" sz="2000" b="1" u="sng" dirty="0" smtClean="0">
                <a:solidFill>
                  <a:srgbClr val="0070C0"/>
                </a:solidFill>
              </a:rPr>
              <a:t>(Patriarcas y Profetas C. 10. La torre de Babel)</a:t>
            </a:r>
            <a:r>
              <a:rPr lang="es-CO" sz="2000" dirty="0" smtClean="0"/>
              <a:t>.  </a:t>
            </a:r>
            <a:endParaRPr lang="es-CO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1844824"/>
            <a:ext cx="4680519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50203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048672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 lnSpcReduction="10000"/>
          </a:bodyPr>
          <a:lstStyle/>
          <a:p>
            <a:r>
              <a:rPr lang="es-CO" sz="2800" dirty="0" smtClean="0"/>
              <a:t>Por ignorar la Palabra de Dios, sus lenguas fueron confundidas, la ciudad fue destruida, y además fueron esparcidos por toda la tierra, Ver </a:t>
            </a:r>
            <a:r>
              <a:rPr lang="es-CO" sz="2800" u="sng" dirty="0" smtClean="0">
                <a:solidFill>
                  <a:srgbClr val="0070C0"/>
                </a:solidFill>
              </a:rPr>
              <a:t>(</a:t>
            </a:r>
            <a:r>
              <a:rPr lang="es-CO" sz="2800" b="1" u="sng" dirty="0" smtClean="0">
                <a:solidFill>
                  <a:srgbClr val="0070C0"/>
                </a:solidFill>
              </a:rPr>
              <a:t>Gen.11:7-9)</a:t>
            </a:r>
            <a:r>
              <a:rPr lang="es-CO" sz="2800" b="1" dirty="0" smtClean="0">
                <a:solidFill>
                  <a:srgbClr val="0070C0"/>
                </a:solidFill>
              </a:rPr>
              <a:t>. </a:t>
            </a:r>
            <a:r>
              <a:rPr lang="es-CO" sz="2800" dirty="0" smtClean="0"/>
              <a:t>Cuyas consecuencias vemos hasta el día de hoy, donde se </a:t>
            </a:r>
            <a:r>
              <a:rPr lang="es-CO" sz="2800" dirty="0"/>
              <a:t>estima que alrededor de 7.000 idiomas diferentes se hablan en todo el mundo. </a:t>
            </a:r>
            <a:endParaRPr lang="es-CO" sz="2800" dirty="0" smtClean="0"/>
          </a:p>
          <a:p>
            <a:endParaRPr lang="es-CO" sz="2800" dirty="0" smtClean="0"/>
          </a:p>
          <a:p>
            <a:pPr lvl="1"/>
            <a:r>
              <a:rPr lang="es-CO" sz="2400" dirty="0" smtClean="0"/>
              <a:t>En consecuencia el profeta Isaías escribió:  «Y </a:t>
            </a:r>
            <a:r>
              <a:rPr lang="es-CO" sz="2400" dirty="0"/>
              <a:t>Babilonia, hermosura de reinos y ornamento de la grandeza de los caldeos, será como Sodoma y Gomorra, a las que trastornó </a:t>
            </a:r>
            <a:r>
              <a:rPr lang="es-CO" sz="2400" dirty="0" smtClean="0"/>
              <a:t>Dios. </a:t>
            </a:r>
            <a:r>
              <a:rPr lang="es-CO" sz="2400" dirty="0"/>
              <a:t>20 Nunca más será habitada, ni se morará en ella de generación en generación; ni levantará allí tienda el árabe, ni pastores tendrán allí majada</a:t>
            </a:r>
            <a:r>
              <a:rPr lang="es-CO" sz="2400" dirty="0" smtClean="0"/>
              <a:t>; </a:t>
            </a:r>
            <a:r>
              <a:rPr lang="es-CO" sz="2400" dirty="0"/>
              <a:t>21 sino que dormirán allí las fieras del desierto, y sus casas se llenarán de hurones; allí habitarán avestruces, y allí saltarán las cabras salvajes</a:t>
            </a:r>
            <a:r>
              <a:rPr lang="es-CO" sz="2400" dirty="0" smtClean="0"/>
              <a:t>. </a:t>
            </a:r>
            <a:r>
              <a:rPr lang="es-CO" sz="2400" dirty="0"/>
              <a:t>22 En sus palacios aullarán hienas, y chacales en sus casas de deleite; y cercano a llegar está su tiempo, y sus días no se alargarán. </a:t>
            </a:r>
            <a:r>
              <a:rPr lang="es-CO" sz="2400" b="1" u="sng" dirty="0" smtClean="0">
                <a:solidFill>
                  <a:srgbClr val="0070C0"/>
                </a:solidFill>
              </a:rPr>
              <a:t>(Isaías 13:19-22).</a:t>
            </a:r>
          </a:p>
        </p:txBody>
      </p:sp>
    </p:spTree>
    <p:extLst>
      <p:ext uri="{BB962C8B-B14F-4D97-AF65-F5344CB8AC3E}">
        <p14:creationId xmlns:p14="http://schemas.microsoft.com/office/powerpoint/2010/main" val="4192187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dirty="0" smtClean="0"/>
              <a:t>¡Sus ruinas son un testigo mudo de la profecía»</a:t>
            </a:r>
            <a:endParaRPr lang="es-CO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1628800"/>
            <a:ext cx="2880320" cy="4896544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s-CO" sz="2400" dirty="0"/>
              <a:t>Presidente Saddam Hussein </a:t>
            </a:r>
            <a:r>
              <a:rPr lang="es-CO" sz="2400" dirty="0" smtClean="0"/>
              <a:t>quiso anular la profecía y ordenó </a:t>
            </a:r>
            <a:r>
              <a:rPr lang="es-CO" sz="2400" dirty="0"/>
              <a:t>la reconstrucción y rehabilitación de la antigua ciudad de </a:t>
            </a:r>
            <a:r>
              <a:rPr lang="es-CO" sz="2400" dirty="0" smtClean="0"/>
              <a:t>Babilonia </a:t>
            </a:r>
            <a:r>
              <a:rPr lang="es-CO" sz="2400" dirty="0"/>
              <a:t>durante los años </a:t>
            </a:r>
            <a:r>
              <a:rPr lang="es-CO" sz="2400" dirty="0" smtClean="0"/>
              <a:t>ochenta</a:t>
            </a:r>
            <a:r>
              <a:rPr lang="es-CO" sz="2400" dirty="0"/>
              <a:t>, </a:t>
            </a:r>
            <a:r>
              <a:rPr lang="es-CO" sz="2400" dirty="0" smtClean="0"/>
              <a:t>pero el l </a:t>
            </a:r>
            <a:r>
              <a:rPr lang="es-CO" sz="2400" dirty="0"/>
              <a:t>5 de diciembre de </a:t>
            </a:r>
            <a:r>
              <a:rPr lang="es-CO" sz="2400" dirty="0" smtClean="0"/>
              <a:t>2006 fue ejecutado sin ver cristalizados sus sueños. </a:t>
            </a:r>
            <a:endParaRPr lang="es-CO" sz="24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700808"/>
            <a:ext cx="5256584" cy="4824536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7120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r>
              <a:rPr lang="es-CO" sz="2800" dirty="0" smtClean="0"/>
              <a:t>La historia lo </a:t>
            </a:r>
            <a:r>
              <a:rPr lang="es-CO" sz="2800" dirty="0" smtClean="0"/>
              <a:t>registró </a:t>
            </a:r>
            <a:r>
              <a:rPr lang="es-CO" sz="2800" dirty="0" smtClean="0"/>
              <a:t>para la posteridad, el Rey Saddam Husein se opuso a la voluntad de Dios, y fue ejecutado.</a:t>
            </a:r>
            <a:endParaRPr lang="es-CO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988840"/>
            <a:ext cx="3456384" cy="417646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88840"/>
            <a:ext cx="4104456" cy="417646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39337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2602632" cy="5721499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/>
              <a:t>Saddam Hussein intentó revivir a Babilonia y se presentó como el nuevo Nabucodonosor; una política que pretende crear una propaganda con el fin de asustar </a:t>
            </a:r>
            <a:r>
              <a:rPr lang="es-CO" dirty="0" smtClean="0"/>
              <a:t>y destruir a </a:t>
            </a:r>
            <a:r>
              <a:rPr lang="es-CO" dirty="0"/>
              <a:t>un país cercano (Israel),  de una manera muy hostil.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04664"/>
            <a:ext cx="5399856" cy="5688632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5982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>
        <p14:doors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5536" y="908720"/>
            <a:ext cx="8229600" cy="5184576"/>
          </a:xfrm>
          <a:solidFill>
            <a:schemeClr val="accent4">
              <a:lumMod val="60000"/>
              <a:lumOff val="40000"/>
            </a:schemeClr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s-CO" sz="4000" dirty="0" smtClean="0"/>
          </a:p>
          <a:p>
            <a:pPr marL="0" indent="0" algn="ctr">
              <a:buNone/>
            </a:pPr>
            <a:r>
              <a:rPr lang="es-CO" sz="4000" b="1" dirty="0" smtClean="0"/>
              <a:t>De esta manera, han </a:t>
            </a:r>
            <a:r>
              <a:rPr lang="es-CO" sz="4000" b="1" dirty="0"/>
              <a:t>pasado muchos siglos, y </a:t>
            </a:r>
            <a:r>
              <a:rPr lang="es-CO" sz="4000" b="1" dirty="0" smtClean="0"/>
              <a:t>babilonia </a:t>
            </a:r>
            <a:r>
              <a:rPr lang="es-CO" sz="4000" b="1" dirty="0"/>
              <a:t>no existe, </a:t>
            </a:r>
            <a:r>
              <a:rPr lang="es-CO" sz="4000" b="1" dirty="0" smtClean="0"/>
              <a:t>cumpliéndose </a:t>
            </a:r>
            <a:r>
              <a:rPr lang="es-CO" sz="4000" b="1" dirty="0"/>
              <a:t>la Palabra de Dios al pie de la letra, conforme lo dijo Isaías. Porque «un pueblo sin Biblia se descarría». </a:t>
            </a:r>
          </a:p>
        </p:txBody>
      </p:sp>
    </p:spTree>
    <p:extLst>
      <p:ext uri="{BB962C8B-B14F-4D97-AF65-F5344CB8AC3E}">
        <p14:creationId xmlns:p14="http://schemas.microsoft.com/office/powerpoint/2010/main" val="865504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192688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39700" h="139700" prst="divot"/>
          </a:sp3d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sz="4200" b="1" dirty="0" smtClean="0"/>
              <a:t>3)</a:t>
            </a:r>
            <a:r>
              <a:rPr lang="es-CO" dirty="0" smtClean="0"/>
              <a:t>. </a:t>
            </a:r>
            <a:r>
              <a:rPr lang="es-CO" sz="3300" b="1" u="sng" dirty="0" smtClean="0"/>
              <a:t>Los habitantes de Canaán y </a:t>
            </a:r>
            <a:r>
              <a:rPr lang="es-CO" sz="3300" b="1" u="sng" dirty="0"/>
              <a:t>E</a:t>
            </a:r>
            <a:r>
              <a:rPr lang="es-CO" sz="3300" b="1" u="sng" dirty="0" smtClean="0"/>
              <a:t>gipto</a:t>
            </a:r>
            <a:r>
              <a:rPr lang="es-CO" dirty="0" smtClean="0"/>
              <a:t>: </a:t>
            </a:r>
          </a:p>
          <a:p>
            <a:pPr marL="0" indent="0">
              <a:buNone/>
            </a:pPr>
            <a:r>
              <a:rPr lang="es-CO" dirty="0" smtClean="0"/>
              <a:t>Dios en su </a:t>
            </a:r>
            <a:r>
              <a:rPr lang="es-CO" dirty="0" smtClean="0"/>
              <a:t>misericordia </a:t>
            </a:r>
            <a:r>
              <a:rPr lang="es-CO" dirty="0" smtClean="0"/>
              <a:t>colocó allí a su siervo Abraham y sus descendientes, para que durante 430 años los amonestaran con su testimonio, pero estos </a:t>
            </a:r>
            <a:r>
              <a:rPr lang="es-CO" dirty="0" smtClean="0"/>
              <a:t>en la persona de Faraón </a:t>
            </a:r>
            <a:r>
              <a:rPr lang="es-CO" dirty="0"/>
              <a:t>dijeron:  ¿Quién es Jehová, para que yo oiga su voz y deje ir a Israel? Yo no conozco a Jehová, ni tampoco dejaré ir a Israel</a:t>
            </a:r>
            <a:r>
              <a:rPr lang="es-CO" dirty="0" smtClean="0"/>
              <a:t>. </a:t>
            </a:r>
            <a:r>
              <a:rPr lang="es-CO" b="1" u="sng" dirty="0" smtClean="0">
                <a:solidFill>
                  <a:srgbClr val="0070C0"/>
                </a:solidFill>
              </a:rPr>
              <a:t>(Exo.5:2).</a:t>
            </a:r>
          </a:p>
          <a:p>
            <a:pPr marL="400050" lvl="1" indent="0">
              <a:buNone/>
            </a:pPr>
            <a:endParaRPr lang="es-CO" dirty="0" smtClean="0"/>
          </a:p>
          <a:p>
            <a:pPr marL="400050" lvl="1" indent="0">
              <a:buNone/>
            </a:pPr>
            <a:r>
              <a:rPr lang="es-CO" dirty="0" smtClean="0"/>
              <a:t>De esta forma desoyeron </a:t>
            </a:r>
            <a:r>
              <a:rPr lang="es-CO" dirty="0" smtClean="0"/>
              <a:t>el llamado de </a:t>
            </a:r>
            <a:r>
              <a:rPr lang="es-CO" dirty="0" smtClean="0"/>
              <a:t>Dios </a:t>
            </a:r>
            <a:r>
              <a:rPr lang="es-CO" dirty="0" smtClean="0"/>
              <a:t>como lo hicieron Caían y sus descendientes al igual que los constructores de Babilonia, y en consecuencia muchos de los habitantes de </a:t>
            </a:r>
            <a:r>
              <a:rPr lang="es-CO" dirty="0" smtClean="0"/>
              <a:t>Canaán </a:t>
            </a:r>
            <a:r>
              <a:rPr lang="es-CO" dirty="0" smtClean="0"/>
              <a:t>fueron </a:t>
            </a:r>
            <a:r>
              <a:rPr lang="es-CO" dirty="0" smtClean="0"/>
              <a:t>muertos, </a:t>
            </a:r>
            <a:r>
              <a:rPr lang="es-CO" dirty="0" smtClean="0"/>
              <a:t>solo Rahab, una ramera, por haber escuchado la voz de Dios fue salva, y otros desalojados de sus tierras para siempre, y Egipto según lo anunció Dios: «</a:t>
            </a:r>
            <a:r>
              <a:rPr lang="es-CO" dirty="0" smtClean="0">
                <a:latin typeface="Agency FB" pitchFamily="34" charset="0"/>
              </a:rPr>
              <a:t>En </a:t>
            </a:r>
            <a:r>
              <a:rPr lang="es-CO" dirty="0">
                <a:latin typeface="Agency FB" pitchFamily="34" charset="0"/>
              </a:rPr>
              <a:t>comparación con los otros reinos será </a:t>
            </a:r>
            <a:r>
              <a:rPr lang="es-CO" u="sng" dirty="0">
                <a:latin typeface="Agency FB" pitchFamily="34" charset="0"/>
              </a:rPr>
              <a:t>humilde</a:t>
            </a:r>
            <a:r>
              <a:rPr lang="es-CO" dirty="0">
                <a:latin typeface="Agency FB" pitchFamily="34" charset="0"/>
              </a:rPr>
              <a:t>; nunca más se alzará sobre las naciones; porque yo </a:t>
            </a:r>
            <a:r>
              <a:rPr lang="es-CO" dirty="0" smtClean="0">
                <a:latin typeface="Agency FB" pitchFamily="34" charset="0"/>
              </a:rPr>
              <a:t>lo </a:t>
            </a:r>
            <a:r>
              <a:rPr lang="es-CO" u="sng" dirty="0">
                <a:latin typeface="Agency FB" pitchFamily="34" charset="0"/>
              </a:rPr>
              <a:t>disminuiré</a:t>
            </a:r>
            <a:r>
              <a:rPr lang="es-CO" dirty="0">
                <a:latin typeface="Agency FB" pitchFamily="34" charset="0"/>
              </a:rPr>
              <a:t>, para que no </a:t>
            </a:r>
            <a:r>
              <a:rPr lang="es-CO" dirty="0" smtClean="0">
                <a:latin typeface="Agency FB" pitchFamily="34" charset="0"/>
              </a:rPr>
              <a:t>vuelva </a:t>
            </a:r>
            <a:r>
              <a:rPr lang="es-CO" dirty="0">
                <a:latin typeface="Agency FB" pitchFamily="34" charset="0"/>
              </a:rPr>
              <a:t>a tener dominio sobre las </a:t>
            </a:r>
            <a:r>
              <a:rPr lang="es-CO" dirty="0" smtClean="0">
                <a:latin typeface="Agency FB" pitchFamily="34" charset="0"/>
              </a:rPr>
              <a:t>naciones</a:t>
            </a:r>
            <a:r>
              <a:rPr lang="es-CO" dirty="0" smtClean="0"/>
              <a:t>» </a:t>
            </a:r>
            <a:r>
              <a:rPr lang="es-CO" b="1" u="sng" dirty="0" smtClean="0">
                <a:solidFill>
                  <a:srgbClr val="0070C0"/>
                </a:solidFill>
              </a:rPr>
              <a:t>(Ezequiel 29:15)</a:t>
            </a:r>
            <a:r>
              <a:rPr lang="es-CO" dirty="0" smtClean="0"/>
              <a:t>. Todo por haber </a:t>
            </a:r>
            <a:r>
              <a:rPr lang="es-CO" dirty="0" smtClean="0"/>
              <a:t>desoído </a:t>
            </a:r>
            <a:r>
              <a:rPr lang="es-CO" dirty="0" smtClean="0"/>
              <a:t>la vos de Dios.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113428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sz="4000" b="1" dirty="0" smtClean="0"/>
              <a:t>La recompensa por creerle a Dios lo que dice, no importa lo que había hecho</a:t>
            </a:r>
            <a:r>
              <a:rPr lang="es-CO" b="1" dirty="0" smtClean="0"/>
              <a:t>.</a:t>
            </a:r>
            <a:endParaRPr lang="es-CO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3250704" cy="4592399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/>
              <a:t> Mas Josué salvó la vida a Rahab la ramera, y a la casa de su padre, y a todo lo que ella tenía; y habitó ella entre los israelitas hasta hoy, por cuanto escondió a los mensajeros que Josué había enviado a reconocer a Jericó. </a:t>
            </a:r>
            <a:r>
              <a:rPr lang="es-CO" b="1" u="sng" dirty="0" smtClean="0">
                <a:solidFill>
                  <a:srgbClr val="0070C0"/>
                </a:solidFill>
              </a:rPr>
              <a:t>Josué 6:25</a:t>
            </a:r>
            <a:r>
              <a:rPr lang="es-CO" dirty="0" smtClean="0"/>
              <a:t>. Ver </a:t>
            </a:r>
            <a:r>
              <a:rPr lang="es-CO" b="1" u="sng" dirty="0" smtClean="0">
                <a:solidFill>
                  <a:srgbClr val="0070C0"/>
                </a:solidFill>
              </a:rPr>
              <a:t>Mat.1:5.</a:t>
            </a:r>
            <a:endParaRPr lang="es-CO" b="1" u="sng" dirty="0">
              <a:solidFill>
                <a:srgbClr val="0070C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1389" y="1628801"/>
            <a:ext cx="4805067" cy="3096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863456" y="4869160"/>
            <a:ext cx="4789079" cy="1323439"/>
          </a:xfrm>
          <a:prstGeom prst="rect">
            <a:avLst/>
          </a:prstGeo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pPr algn="ctr"/>
            <a:r>
              <a:rPr lang="es-CO" sz="2000" b="1" dirty="0" smtClean="0"/>
              <a:t>Por el contrario; «</a:t>
            </a:r>
            <a:r>
              <a:rPr lang="es-CO" sz="2000" b="1" dirty="0" smtClean="0">
                <a:latin typeface="Agency FB" pitchFamily="34" charset="0"/>
              </a:rPr>
              <a:t>En </a:t>
            </a:r>
            <a:r>
              <a:rPr lang="es-CO" sz="2000" b="1" dirty="0">
                <a:latin typeface="Agency FB" pitchFamily="34" charset="0"/>
              </a:rPr>
              <a:t>aquel tiempo hizo Josué un juramento, diciendo: Maldito delante de Jehová el hombre que se levantare y reedificare esta ciudad de </a:t>
            </a:r>
            <a:r>
              <a:rPr lang="es-CO" sz="2000" b="1" dirty="0" smtClean="0">
                <a:latin typeface="Agency FB" pitchFamily="34" charset="0"/>
              </a:rPr>
              <a:t>Jericó</a:t>
            </a:r>
            <a:r>
              <a:rPr lang="es-CO" sz="2000" b="1" dirty="0" smtClean="0"/>
              <a:t>». </a:t>
            </a:r>
            <a:r>
              <a:rPr lang="es-CO" sz="2000" b="1" u="sng" dirty="0" smtClean="0">
                <a:solidFill>
                  <a:srgbClr val="0070C0"/>
                </a:solidFill>
              </a:rPr>
              <a:t>Verso 26</a:t>
            </a:r>
            <a:r>
              <a:rPr lang="es-CO" sz="2000" b="1" dirty="0" smtClean="0"/>
              <a:t>.</a:t>
            </a:r>
            <a:endParaRPr lang="es-CO" sz="2000" b="1" dirty="0"/>
          </a:p>
        </p:txBody>
      </p:sp>
    </p:spTree>
    <p:extLst>
      <p:ext uri="{BB962C8B-B14F-4D97-AF65-F5344CB8AC3E}">
        <p14:creationId xmlns:p14="http://schemas.microsoft.com/office/powerpoint/2010/main" val="1912249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192688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s-CO" sz="4600" b="1" dirty="0" smtClean="0"/>
              <a:t>4).</a:t>
            </a:r>
            <a:r>
              <a:rPr lang="es-ES" sz="4600" b="1" dirty="0"/>
              <a:t> </a:t>
            </a:r>
            <a:r>
              <a:rPr lang="es-ES" sz="4000" b="1" u="sng" dirty="0"/>
              <a:t>La Unión </a:t>
            </a:r>
            <a:r>
              <a:rPr lang="es-ES" sz="4000" b="1" u="sng" dirty="0" smtClean="0"/>
              <a:t>Soviética </a:t>
            </a:r>
            <a:r>
              <a:rPr lang="es-ES" sz="4000" b="1" u="sng" dirty="0"/>
              <a:t>llamada Unión de Repúblicas Socialistas </a:t>
            </a:r>
            <a:r>
              <a:rPr lang="es-ES" sz="4000" b="1" u="sng" dirty="0" smtClean="0"/>
              <a:t>Soviéticas: </a:t>
            </a:r>
            <a:endParaRPr lang="es-ES" sz="4000" b="1" u="sng" dirty="0" smtClean="0"/>
          </a:p>
          <a:p>
            <a:endParaRPr lang="es-ES" dirty="0" smtClean="0"/>
          </a:p>
          <a:p>
            <a:r>
              <a:rPr lang="es-ES" dirty="0" smtClean="0"/>
              <a:t>Esta confederación existió</a:t>
            </a:r>
            <a:r>
              <a:rPr lang="es-ES" dirty="0" smtClean="0"/>
              <a:t>  </a:t>
            </a:r>
            <a:r>
              <a:rPr lang="es-ES" dirty="0" smtClean="0"/>
              <a:t>entre </a:t>
            </a:r>
            <a:r>
              <a:rPr lang="es-ES" dirty="0"/>
              <a:t>1922 y </a:t>
            </a:r>
            <a:r>
              <a:rPr lang="es-ES" dirty="0" smtClean="0"/>
              <a:t>1991, la cual estaba formada por 15 naciones.</a:t>
            </a:r>
          </a:p>
          <a:p>
            <a:r>
              <a:rPr lang="es-CO" dirty="0"/>
              <a:t>La Unión Soviética fue el primer estado en tener como un objetivo ideológico, </a:t>
            </a:r>
            <a:r>
              <a:rPr lang="es-CO" u="sng" dirty="0"/>
              <a:t>la eliminación de la religión y su sustitución por el ateísmo universal</a:t>
            </a:r>
            <a:r>
              <a:rPr lang="es-CO" dirty="0"/>
              <a:t>. El régimen comunista confiscó bienes religiosos, </a:t>
            </a:r>
            <a:r>
              <a:rPr lang="es-CO" dirty="0" smtClean="0"/>
              <a:t>la religión </a:t>
            </a:r>
            <a:r>
              <a:rPr lang="es-CO" dirty="0"/>
              <a:t>ridiculizada, los creyentes acosados, y propagado el ateísmo en las escuelas. La confiscación de bienes religiosos se basan a menudo en acusaciones de acumulación ilegal de riqueza</a:t>
            </a:r>
            <a:r>
              <a:rPr lang="es-CO" dirty="0" smtClean="0"/>
              <a:t>.</a:t>
            </a:r>
          </a:p>
          <a:p>
            <a:r>
              <a:rPr lang="es-CO" dirty="0" smtClean="0"/>
              <a:t>Hoy </a:t>
            </a:r>
            <a:r>
              <a:rPr lang="es-CO" dirty="0" smtClean="0"/>
              <a:t>la Unión de Republicas Socialistas Soviéticas desapareció, </a:t>
            </a:r>
            <a:r>
              <a:rPr lang="es-CO" dirty="0" smtClean="0"/>
              <a:t>cumpliéndose </a:t>
            </a:r>
            <a:r>
              <a:rPr lang="es-CO" dirty="0" smtClean="0"/>
              <a:t>las palabras del profeta: «</a:t>
            </a:r>
            <a:r>
              <a:rPr lang="es-CO" u="sng" dirty="0" smtClean="0"/>
              <a:t>UN </a:t>
            </a:r>
            <a:r>
              <a:rPr lang="es-CO" u="sng" dirty="0"/>
              <a:t>PUEBLO SIN BIBLIA SE </a:t>
            </a:r>
            <a:r>
              <a:rPr lang="es-CO" u="sng" dirty="0" smtClean="0"/>
              <a:t>DESCARRÍA</a:t>
            </a:r>
            <a:r>
              <a:rPr lang="es-CO" dirty="0" smtClean="0"/>
              <a:t>» o desaparece,   y esas muchedumbres hoy gozan de la libertad religiosa pudiendo adquirir la Biblia por doquier, ya que muchas </a:t>
            </a:r>
            <a:r>
              <a:rPr lang="es-CO" dirty="0" smtClean="0"/>
              <a:t>iglesias </a:t>
            </a:r>
            <a:r>
              <a:rPr lang="es-CO" dirty="0" smtClean="0"/>
              <a:t>han tenido </a:t>
            </a:r>
            <a:r>
              <a:rPr lang="es-CO" dirty="0" smtClean="0"/>
              <a:t>nuevamente aseso </a:t>
            </a:r>
            <a:r>
              <a:rPr lang="es-CO" dirty="0" smtClean="0"/>
              <a:t>a esos países.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974216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04867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s-CO" sz="4000" b="1" dirty="0" smtClean="0"/>
              <a:t>5)</a:t>
            </a:r>
            <a:r>
              <a:rPr lang="es-CO" dirty="0" smtClean="0"/>
              <a:t>.</a:t>
            </a:r>
            <a:r>
              <a:rPr lang="es-CO" dirty="0"/>
              <a:t> </a:t>
            </a:r>
            <a:r>
              <a:rPr lang="es-CO" dirty="0" smtClean="0"/>
              <a:t>«UN </a:t>
            </a:r>
            <a:r>
              <a:rPr lang="es-CO" dirty="0"/>
              <a:t>PUEBLO SIN BIBLIA SE </a:t>
            </a:r>
            <a:r>
              <a:rPr lang="es-CO" dirty="0" smtClean="0"/>
              <a:t>DESCARRÍA», </a:t>
            </a:r>
            <a:r>
              <a:rPr lang="es-CO" dirty="0" smtClean="0"/>
              <a:t>dice </a:t>
            </a:r>
            <a:r>
              <a:rPr lang="es-CO" b="1" u="sng" dirty="0" smtClean="0">
                <a:solidFill>
                  <a:srgbClr val="0070C0"/>
                </a:solidFill>
              </a:rPr>
              <a:t>Prov.29:18.</a:t>
            </a:r>
          </a:p>
          <a:p>
            <a:pPr marL="400050" lvl="1" indent="0">
              <a:buNone/>
            </a:pPr>
            <a:r>
              <a:rPr lang="es-CO" dirty="0" smtClean="0"/>
              <a:t>Este pasaje no </a:t>
            </a:r>
            <a:r>
              <a:rPr lang="es-CO" dirty="0" smtClean="0"/>
              <a:t>se refiere solamente a una comunidad sino </a:t>
            </a:r>
            <a:r>
              <a:rPr lang="es-CO" dirty="0" smtClean="0"/>
              <a:t>también </a:t>
            </a:r>
            <a:r>
              <a:rPr lang="es-CO" dirty="0" smtClean="0"/>
              <a:t>individualmente:  </a:t>
            </a:r>
            <a:endParaRPr lang="es-CO" dirty="0" smtClean="0"/>
          </a:p>
          <a:p>
            <a:pPr marL="400050" lvl="1" indent="0">
              <a:buNone/>
            </a:pPr>
            <a:r>
              <a:rPr lang="es-CO" b="1" u="sng" dirty="0" smtClean="0">
                <a:solidFill>
                  <a:srgbClr val="0070C0"/>
                </a:solidFill>
              </a:rPr>
              <a:t>Deut.30:15-20</a:t>
            </a:r>
            <a:r>
              <a:rPr lang="es-CO" dirty="0" smtClean="0"/>
              <a:t> </a:t>
            </a:r>
            <a:r>
              <a:rPr lang="es-CO" dirty="0" smtClean="0"/>
              <a:t>dice:  </a:t>
            </a:r>
            <a:r>
              <a:rPr lang="es-CO" dirty="0"/>
              <a:t> "</a:t>
            </a:r>
            <a:r>
              <a:rPr lang="es-CO" dirty="0">
                <a:latin typeface="Agency FB" pitchFamily="34" charset="0"/>
              </a:rPr>
              <a:t>Mira, yo he puesto delante de ti hoy la vida y el bien, la muerte y el mal</a:t>
            </a:r>
            <a:r>
              <a:rPr lang="es-CO" dirty="0" smtClean="0">
                <a:latin typeface="Agency FB" pitchFamily="34" charset="0"/>
              </a:rPr>
              <a:t>, </a:t>
            </a:r>
            <a:r>
              <a:rPr lang="es-CO" dirty="0">
                <a:latin typeface="Agency FB" pitchFamily="34" charset="0"/>
              </a:rPr>
              <a:t>16 porque yo te mando hoy que ames a Jehová, tu Dios, que andes en sus caminos y guardes sus mandamientos, sus estatutos y sus decretos, para que vivas y seas multiplicado, y Jehová, tu Dios, te bendiga en la tierra a la cual vas a entrar para tomarla en posesión</a:t>
            </a:r>
            <a:r>
              <a:rPr lang="es-CO" dirty="0" smtClean="0">
                <a:latin typeface="Agency FB" pitchFamily="34" charset="0"/>
              </a:rPr>
              <a:t>. </a:t>
            </a:r>
          </a:p>
          <a:p>
            <a:pPr marL="400050" lvl="1" indent="0">
              <a:buNone/>
            </a:pPr>
            <a:r>
              <a:rPr lang="es-CO" dirty="0" smtClean="0">
                <a:latin typeface="Agency FB" pitchFamily="34" charset="0"/>
              </a:rPr>
              <a:t>17 </a:t>
            </a:r>
            <a:r>
              <a:rPr lang="es-CO" dirty="0">
                <a:latin typeface="Agency FB" pitchFamily="34" charset="0"/>
              </a:rPr>
              <a:t>Pero si tu corazón se aparta y no obedeces, te dejas extraviar, te inclinas a dioses ajenos y los sirves</a:t>
            </a:r>
            <a:r>
              <a:rPr lang="es-CO" dirty="0" smtClean="0">
                <a:latin typeface="Agency FB" pitchFamily="34" charset="0"/>
              </a:rPr>
              <a:t>, </a:t>
            </a:r>
            <a:r>
              <a:rPr lang="es-CO" dirty="0">
                <a:latin typeface="Agency FB" pitchFamily="34" charset="0"/>
              </a:rPr>
              <a:t>18 yo os declaro hoy que de cierto pereceréis; no prolongaréis vuestros días sobre la tierra adonde vais a entrar para tomarla en posesión tras pasar el Jordán</a:t>
            </a:r>
            <a:r>
              <a:rPr lang="es-CO" dirty="0" smtClean="0">
                <a:latin typeface="Agency FB" pitchFamily="34" charset="0"/>
              </a:rPr>
              <a:t>. </a:t>
            </a:r>
            <a:r>
              <a:rPr lang="es-CO" dirty="0">
                <a:latin typeface="Agency FB" pitchFamily="34" charset="0"/>
              </a:rPr>
              <a:t>19 A los cielos y a la tierra llamo por </a:t>
            </a:r>
            <a:r>
              <a:rPr lang="es-CO" dirty="0" smtClean="0">
                <a:latin typeface="Agency FB" pitchFamily="34" charset="0"/>
              </a:rPr>
              <a:t>testigos </a:t>
            </a:r>
            <a:r>
              <a:rPr lang="es-CO" dirty="0">
                <a:latin typeface="Agency FB" pitchFamily="34" charset="0"/>
              </a:rPr>
              <a:t>hoy contra vosotros, de que os he puesto delante la vida y la muerte, la bendición y la maldición; escoge, pues, la vida, para que vivas tú y tu descendencia</a:t>
            </a:r>
            <a:r>
              <a:rPr lang="es-CO" dirty="0" smtClean="0">
                <a:latin typeface="Agency FB" pitchFamily="34" charset="0"/>
              </a:rPr>
              <a:t>, </a:t>
            </a:r>
            <a:r>
              <a:rPr lang="es-CO" dirty="0">
                <a:latin typeface="Agency FB" pitchFamily="34" charset="0"/>
              </a:rPr>
              <a:t>20 amando a Jehová, tu Dios, atendiendo a su voz y siguiéndolo a él, pues él es tu vida, así como la prolongación de tus días, a fin de que habites sobre la tierra que juró Jehová a tus padres, Abraham, Isaac y Jacob</a:t>
            </a:r>
            <a:r>
              <a:rPr lang="es-CO" dirty="0" smtClean="0">
                <a:latin typeface="Agency FB" pitchFamily="34" charset="0"/>
              </a:rPr>
              <a:t>, </a:t>
            </a:r>
            <a:r>
              <a:rPr lang="es-CO" dirty="0">
                <a:latin typeface="Agency FB" pitchFamily="34" charset="0"/>
              </a:rPr>
              <a:t>que les había de </a:t>
            </a:r>
            <a:r>
              <a:rPr lang="es-CO" dirty="0" smtClean="0">
                <a:latin typeface="Agency FB" pitchFamily="34" charset="0"/>
              </a:rPr>
              <a:t>dar».</a:t>
            </a:r>
            <a:endParaRPr lang="es-CO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3794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r>
              <a:rPr lang="es-CO" sz="4800" b="1" dirty="0" smtClean="0"/>
              <a:t>Conclusión.</a:t>
            </a:r>
            <a:endParaRPr lang="es-CO" sz="4800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s-CO" dirty="0" smtClean="0"/>
              <a:t>Recuerda siempre, cuando </a:t>
            </a:r>
            <a:r>
              <a:rPr lang="es-CO" dirty="0"/>
              <a:t>una </a:t>
            </a:r>
            <a:r>
              <a:rPr lang="es-CO" dirty="0" smtClean="0"/>
              <a:t>persona, una iglesia </a:t>
            </a:r>
            <a:r>
              <a:rPr lang="es-CO" dirty="0"/>
              <a:t>o una nación se separa de Dios, de tal modo que él no puede comunicarse directamente con ella por medio de sus mensajeros escogidos, ese pueblo “se desenfrena”. </a:t>
            </a:r>
            <a:r>
              <a:rPr lang="es-CO" dirty="0" smtClean="0"/>
              <a:t> </a:t>
            </a:r>
          </a:p>
          <a:p>
            <a:pPr marL="0" indent="0" algn="ctr">
              <a:buNone/>
            </a:pPr>
            <a:r>
              <a:rPr lang="es-CO" dirty="0" smtClean="0"/>
              <a:t>Como sucedía en </a:t>
            </a:r>
            <a:r>
              <a:rPr lang="es-CO" b="1" u="sng" dirty="0" smtClean="0">
                <a:solidFill>
                  <a:srgbClr val="0070C0"/>
                </a:solidFill>
              </a:rPr>
              <a:t>Jueces </a:t>
            </a:r>
            <a:r>
              <a:rPr lang="es-CO" b="1" u="sng" dirty="0">
                <a:solidFill>
                  <a:srgbClr val="0070C0"/>
                </a:solidFill>
              </a:rPr>
              <a:t>17:6</a:t>
            </a:r>
            <a:r>
              <a:rPr lang="es-CO" dirty="0"/>
              <a:t>. </a:t>
            </a:r>
            <a:r>
              <a:rPr lang="es-CO" dirty="0">
                <a:latin typeface="Agency FB" pitchFamily="34" charset="0"/>
              </a:rPr>
              <a:t>En aquellos días no había rey en Israel y cada cual hacía lo que bien le parecía.</a:t>
            </a:r>
          </a:p>
          <a:p>
            <a:pPr marL="0" indent="0" algn="ctr">
              <a:buNone/>
            </a:pPr>
            <a:endParaRPr lang="es-CO" dirty="0" smtClean="0"/>
          </a:p>
          <a:p>
            <a:pPr marL="0" indent="0" algn="ctr">
              <a:buNone/>
            </a:pPr>
            <a:r>
              <a:rPr lang="es-CO" dirty="0" smtClean="0"/>
              <a:t>Pero cuando </a:t>
            </a:r>
            <a:r>
              <a:rPr lang="es-CO" dirty="0"/>
              <a:t>se obedece la voluntad de Dios </a:t>
            </a:r>
            <a:r>
              <a:rPr lang="es-CO" dirty="0" smtClean="0"/>
              <a:t>revelada en su ley, hay </a:t>
            </a:r>
            <a:r>
              <a:rPr lang="es-CO" dirty="0"/>
              <a:t>prosperidad y felicidad</a:t>
            </a:r>
            <a:r>
              <a:rPr lang="es-CO" dirty="0" smtClean="0"/>
              <a:t>. No solamente aquí en la tierra, sino que esa prosperidad y felicidad se prolongará por la eternidad. Ame. Ver </a:t>
            </a:r>
            <a:r>
              <a:rPr lang="es-CO" b="1" u="sng" dirty="0" smtClean="0">
                <a:solidFill>
                  <a:srgbClr val="0070C0"/>
                </a:solidFill>
              </a:rPr>
              <a:t>(Apoc.22:14). </a:t>
            </a:r>
            <a:endParaRPr lang="es-CO" b="1" u="sng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5575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627</TotalTime>
  <Words>2054</Words>
  <Application>Microsoft Office PowerPoint</Application>
  <PresentationFormat>Presentación en pantalla (4:3)</PresentationFormat>
  <Paragraphs>67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0" baseType="lpstr">
      <vt:lpstr>Tema de Office</vt:lpstr>
      <vt:lpstr>UN PUEBLO SIN BIBLIA  SE DESCARRÍA</vt:lpstr>
      <vt:lpstr>UN PUEBLO SIN BIBLIA  SE DESCARRÍA</vt:lpstr>
      <vt:lpstr>Presentación de PowerPoint</vt:lpstr>
      <vt:lpstr>Presentación de PowerPoint</vt:lpstr>
      <vt:lpstr>La obediencia marca la diferencia</vt:lpstr>
      <vt:lpstr>Presentación de PowerPoint</vt:lpstr>
      <vt:lpstr>Y a pesar de su maldad, Dios les expresó su amor, y quiso salvarlos, por ende les dio un plazo de 120 años de gracia, mientras Noé construía un medio de salvación, el arca.</vt:lpstr>
      <vt:lpstr>Presentación de PowerPoint</vt:lpstr>
      <vt:lpstr>¿Por que se manifestó esta tendencia a la rebeldía contra Dios?</vt:lpstr>
      <vt:lpstr>Presentación de PowerPoint</vt:lpstr>
      <vt:lpstr>¡Sus ruinas son un testigo mudo de la profecía»</vt:lpstr>
      <vt:lpstr>La historia lo registró para la posteridad, el Rey Saddam Husein se opuso a la voluntad de Dios, y fue ejecutado.</vt:lpstr>
      <vt:lpstr>Presentación de PowerPoint</vt:lpstr>
      <vt:lpstr>Presentación de PowerPoint</vt:lpstr>
      <vt:lpstr>Presentación de PowerPoint</vt:lpstr>
      <vt:lpstr>La recompensa por creerle a Dios lo que dice, no importa lo que había hecho.</vt:lpstr>
      <vt:lpstr>Presentación de PowerPoint</vt:lpstr>
      <vt:lpstr>Presentación de PowerPoint</vt:lpstr>
      <vt:lpstr>Conclusión.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 PUEBLO SIN BIBLIA SE DESCARRÍA</dc:title>
  <dc:creator>FAMILIA FIERRO CH</dc:creator>
  <cp:lastModifiedBy>HUMBERTO</cp:lastModifiedBy>
  <cp:revision>76</cp:revision>
  <dcterms:created xsi:type="dcterms:W3CDTF">2013-11-02T08:09:51Z</dcterms:created>
  <dcterms:modified xsi:type="dcterms:W3CDTF">2016-03-20T23:14:45Z</dcterms:modified>
</cp:coreProperties>
</file>